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4" d="100"/>
          <a:sy n="64" d="100"/>
        </p:scale>
        <p:origin x="1380" y="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181D97F-6C43-498F-8E76-EC7015CA1D09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211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B2EC293-3D53-4AE4-8578-A0886B0CE13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50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038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114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464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6597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368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451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2036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571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04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4184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861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080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878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378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810"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480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A35B6A-6297-480A-B6D6-93E6D7A9612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99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04438B-E2C6-4250-B0BF-29C7558609A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35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119D02-9531-4207-B351-648881C82FA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42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F306D-30EA-4D9F-AFE4-82E87D71B9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9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244CBD-BF1A-45D8-9CE9-AA4DD384080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1860CA-413D-4FC4-AF3B-87B3CDBE7B5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57B437-5963-486D-BA39-95B9F03566C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3D5E6-441B-4C52-961A-DC890B326FE6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6E30F-8BDE-46BC-BD73-3E34949B1EF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9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C6B39-67E1-4DE9-9A35-B107E770EBF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3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82023C-1865-4BB3-B776-12C14BE5EA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1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E9A96-AD55-490F-886D-2969834967E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45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4E7575-F81D-4702-B4B7-A6450BAA69A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9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348C48-E3A2-4B7C-84A5-A8B40FCD6AE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E1EA9F-6E3D-493C-BCEB-50D1B8A2EB0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8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429944-5577-4808-B48D-A171043BB02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4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C04B8-E19E-41CC-A2D4-98ECEF52C95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6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15603-7F78-4F1E-A556-44A1E980D03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83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8B453A-548F-46F0-809B-51CE29EFBC8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80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DD3D06-FD00-4F68-83BF-1487B879844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48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50F57-7DBC-4977-B7D1-989C25BDE4C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89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A97110-2B4E-4858-B447-B8DB13EFA2E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31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2E07FC9-E6D5-414A-A823-4376A0657F9F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69DDFAF-DE61-4EBF-90B0-B414666D359A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5.jpg"/><Relationship Id="rId4" Type="http://schemas.openxmlformats.org/officeDocument/2006/relationships/image" Target="../media/image2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3.pn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murexin.ru/front_content.php" TargetMode="External"/><Relationship Id="rId5" Type="http://schemas.openxmlformats.org/officeDocument/2006/relationships/image" Target="../media/image50.gif"/><Relationship Id="rId4" Type="http://schemas.openxmlformats.org/officeDocument/2006/relationships/image" Target="../media/image2.pn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g"/><Relationship Id="rId18" Type="http://schemas.openxmlformats.org/officeDocument/2006/relationships/image" Target="../media/image67.jpg"/><Relationship Id="rId3" Type="http://schemas.openxmlformats.org/officeDocument/2006/relationships/image" Target="../media/image3.png"/><Relationship Id="rId21" Type="http://schemas.openxmlformats.org/officeDocument/2006/relationships/image" Target="../media/image50.gif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2.gif"/><Relationship Id="rId20" Type="http://schemas.openxmlformats.org/officeDocument/2006/relationships/image" Target="../media/image6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61.jp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gif"/><Relationship Id="rId19" Type="http://schemas.openxmlformats.org/officeDocument/2006/relationships/image" Target="../media/image68.gif"/><Relationship Id="rId4" Type="http://schemas.openxmlformats.org/officeDocument/2006/relationships/image" Target="../media/image54.png"/><Relationship Id="rId9" Type="http://schemas.openxmlformats.org/officeDocument/2006/relationships/image" Target="../media/image59.jpg"/><Relationship Id="rId1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11" Type="http://schemas.openxmlformats.org/officeDocument/2006/relationships/image" Target="../media/image19.jpeg"/><Relationship Id="rId5" Type="http://schemas.openxmlformats.org/officeDocument/2006/relationships/image" Target="../media/image6.jp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11" Type="http://schemas.openxmlformats.org/officeDocument/2006/relationships/image" Target="../media/image24.jpeg"/><Relationship Id="rId5" Type="http://schemas.openxmlformats.org/officeDocument/2006/relationships/image" Target="../media/image6.jp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80625" cy="755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400" y="345600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 здания: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Коттедж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Фасад площадью 370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Полный демонтаж неправильно смонтированного фасада предыдущими «фасадчиками», Монтаж фасада по системе «Мокрый фасад», осуществлена поставка материала.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Клей для утеплителя Baumit ProContact, армирующий слой Baumit StarContact, грунтовка: Baumit UniPrimer, силикатная краска: Baumit SilikatColor, финишный слой: Baumit SilikonTop, минераловатный утеплитель Izovol 50мм., цокольные теплоизоляционные плиты 50мм.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 работы: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Установка рамных лесов, демонтаж фасадной системы с утеплителем, утепление фасада, нанесение армируещего слоя, утепление, обработка и откраска откосов, грунтование, нанесение декоративной штукатурки, монтаж цокольного камня.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Cроки: 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5 недель (c учетом поставки материала).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4880" y="1655999"/>
            <a:ext cx="2895120" cy="22766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Дмитровское ш., Яхрома, пос. Иванцево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370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0000" y="4176000"/>
            <a:ext cx="2880000" cy="260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00" y="1655999"/>
            <a:ext cx="2588760" cy="15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580799" y="1655999"/>
            <a:ext cx="2779200" cy="158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00" y="180720"/>
            <a:ext cx="1104120" cy="885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ая соединительная линия 2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52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Ново-рижское ш., кп. «Монолит»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340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5960" y="370512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 здания: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Коттедж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Фасад площадью 340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Ремонт фасада «Мокрый фасад», осуществлена поставка материала.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Армирующий слой Baumit StarContact, грунтовка: Baumit UniPrimer, силикатная краска: Baumit SilikatColor, ремонтная шпатлевка Baumit RenovierSpachtel W, финишный слой: Baumit SilikatTop.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 работы: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Установка хамутовых лесов, нанесение армирующего слоя, нанесение выравнивающего слоя,нанесение выравнивающего слоя на колонны, ремонт и армировка декоративных элементов, обработка откосов, грунтование, нанесение декоративной штукатурки,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5 недель (c учетом поставки материала).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4176000"/>
            <a:ext cx="2880000" cy="260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920" y="1715400"/>
            <a:ext cx="2900520" cy="227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49920" y="4176000"/>
            <a:ext cx="2890079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0000" y="1710000"/>
            <a:ext cx="2376000" cy="174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6000" y="1728000"/>
            <a:ext cx="244800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Ленинский р-н, СНТ «Строитель»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360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00" y="18072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3920" y="677052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56000" y="384912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здания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Загородный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дом</a:t>
            </a:r>
            <a:endParaRPr lang="de-DE" sz="1400" b="0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площадью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360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кв.м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системе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«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Мокрый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»,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осуществлена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Клей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для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утеплителя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армирующий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силикатная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краска</a:t>
            </a:r>
            <a:r>
              <a:rPr lang="ru-RU" sz="1400" dirty="0"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финишный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ПСБ С-25Ф 50мм.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Установка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рамных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лесов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армирующего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откосов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грунтование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элементов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из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пенополистирола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4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недели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(c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учетом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).</a:t>
            </a: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306000" y="1385999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9560" y="1696320"/>
            <a:ext cx="2890440" cy="226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5959" y="1692000"/>
            <a:ext cx="2696040" cy="18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0000" y="4173480"/>
            <a:ext cx="2880000" cy="252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960" y="1692000"/>
            <a:ext cx="2768040" cy="183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342000" y="1422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880" y="18000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6980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60760" y="540000"/>
            <a:ext cx="6519240" cy="462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1" i="0" u="none" strike="noStrike" kern="1200">
                <a:ln>
                  <a:noFill/>
                </a:ln>
                <a:solidFill>
                  <a:srgbClr val="666666"/>
                </a:solidFill>
                <a:latin typeface="Calibri" pitchFamily="34"/>
                <a:ea typeface="Andale Sans UI" pitchFamily="2"/>
                <a:cs typeface="Tahoma" pitchFamily="2"/>
              </a:rPr>
              <a:t>Нам можно доверить фасад любого здания!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8000" y="1681560"/>
            <a:ext cx="5760000" cy="3142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rtl="0" hangingPunct="0">
              <a:buSzPct val="45000"/>
              <a:buFont typeface="StarSymbol"/>
              <a:buChar char="●"/>
              <a:tabLst/>
            </a:pPr>
            <a:r>
              <a:rPr lang="de-DE" sz="2400">
                <a:solidFill>
                  <a:srgbClr val="666666"/>
                </a:solidFill>
                <a:latin typeface="Calibri" pitchFamily="34"/>
              </a:rPr>
              <a:t>Мы знаем специфику фасадных работ</a:t>
            </a:r>
          </a:p>
          <a:p>
            <a:pPr lvl="0" rtl="0" hangingPunct="0">
              <a:buSzPct val="45000"/>
              <a:buFont typeface="StarSymbol"/>
              <a:buChar char="●"/>
              <a:tabLst/>
            </a:pPr>
            <a:r>
              <a:rPr lang="de-DE" sz="2400">
                <a:solidFill>
                  <a:srgbClr val="666666"/>
                </a:solidFill>
                <a:latin typeface="Calibri" pitchFamily="34"/>
              </a:rPr>
              <a:t>Мы понимаем проблемы заказчиков</a:t>
            </a:r>
          </a:p>
          <a:p>
            <a:pPr lvl="0" rtl="0" hangingPunct="0">
              <a:buSzPct val="45000"/>
              <a:buFont typeface="StarSymbol"/>
              <a:buChar char="●"/>
              <a:tabLst/>
            </a:pPr>
            <a:r>
              <a:rPr lang="de-DE" sz="2400">
                <a:solidFill>
                  <a:srgbClr val="666666"/>
                </a:solidFill>
                <a:latin typeface="Calibri" pitchFamily="34"/>
              </a:rPr>
              <a:t>Мы постоянно учимся</a:t>
            </a:r>
          </a:p>
          <a:p>
            <a:pPr lvl="0" rtl="0" hangingPunct="0">
              <a:buSzPct val="45000"/>
              <a:buFont typeface="StarSymbol"/>
              <a:buChar char="●"/>
              <a:tabLst/>
            </a:pPr>
            <a:r>
              <a:rPr lang="de-DE" sz="2400">
                <a:solidFill>
                  <a:srgbClr val="666666"/>
                </a:solidFill>
                <a:latin typeface="Calibri" pitchFamily="34"/>
              </a:rPr>
              <a:t>У нас широкий круг поставщиков и партнеров, которые позволяют быть постоянно в курсе последних событий рынка фасадных услуг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lum/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0000" y="5220000"/>
            <a:ext cx="23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0000" y="5220000"/>
            <a:ext cx="25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lum/>
            <a:alphaModFix amt="80000"/>
          </a:blip>
          <a:srcRect/>
          <a:stretch>
            <a:fillRect/>
          </a:stretch>
        </p:blipFill>
        <p:spPr>
          <a:xfrm>
            <a:off x="180000" y="5220000"/>
            <a:ext cx="23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lum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000" y="5220000"/>
            <a:ext cx="23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>
                <a:solidFill>
                  <a:srgbClr val="666666"/>
                </a:solidFill>
                <a:latin typeface="Calibri" pitchFamily="34"/>
              </a:rPr>
              <a:t>Почему «КомпактСтрой»?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768504" y="2624447"/>
            <a:ext cx="2520000" cy="123110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000" dirty="0" smtClean="0">
                <a:solidFill>
                  <a:srgbClr val="666666"/>
                </a:solidFill>
                <a:latin typeface="Calibri" pitchFamily="34"/>
              </a:rPr>
              <a:t>     </a:t>
            </a:r>
            <a:r>
              <a:rPr lang="de-DE" sz="2000" dirty="0" err="1" smtClean="0">
                <a:solidFill>
                  <a:srgbClr val="666666"/>
                </a:solidFill>
                <a:latin typeface="Calibri" pitchFamily="34"/>
              </a:rPr>
              <a:t>Мы</a:t>
            </a:r>
            <a:r>
              <a:rPr lang="de-DE" sz="2000" dirty="0" smtClean="0">
                <a:solidFill>
                  <a:srgbClr val="666666"/>
                </a:solidFill>
                <a:latin typeface="Calibri" pitchFamily="34"/>
              </a:rPr>
              <a:t> </a:t>
            </a:r>
            <a:r>
              <a:rPr lang="de-DE" sz="2000" dirty="0" err="1">
                <a:solidFill>
                  <a:srgbClr val="666666"/>
                </a:solidFill>
                <a:latin typeface="Calibri" pitchFamily="34"/>
              </a:rPr>
              <a:t>применяем</a:t>
            </a:r>
            <a:r>
              <a:rPr lang="de-DE" sz="2000" dirty="0">
                <a:solidFill>
                  <a:srgbClr val="666666"/>
                </a:solidFill>
                <a:latin typeface="Calibri" pitchFamily="34"/>
              </a:rPr>
              <a:t> </a:t>
            </a:r>
            <a:r>
              <a:rPr lang="de-DE" sz="2000" dirty="0" err="1">
                <a:solidFill>
                  <a:srgbClr val="666666"/>
                </a:solidFill>
                <a:latin typeface="Calibri" pitchFamily="34"/>
              </a:rPr>
              <a:t>только</a:t>
            </a:r>
            <a:r>
              <a:rPr lang="de-DE" sz="2000" dirty="0">
                <a:solidFill>
                  <a:srgbClr val="666666"/>
                </a:solidFill>
                <a:latin typeface="Calibri" pitchFamily="34"/>
              </a:rPr>
              <a:t> </a:t>
            </a:r>
            <a:r>
              <a:rPr lang="ru-RU" sz="2000" dirty="0" smtClean="0">
                <a:solidFill>
                  <a:srgbClr val="666666"/>
                </a:solidFill>
                <a:latin typeface="Calibri" pitchFamily="34"/>
              </a:rPr>
              <a:t>качественные материалы</a:t>
            </a:r>
            <a:r>
              <a:rPr lang="de-DE" sz="2000" dirty="0" smtClean="0">
                <a:solidFill>
                  <a:srgbClr val="666666"/>
                </a:solidFill>
                <a:latin typeface="Calibri" pitchFamily="34"/>
              </a:rPr>
              <a:t>.</a:t>
            </a:r>
            <a:endParaRPr lang="de-DE" sz="2000" dirty="0">
              <a:solidFill>
                <a:srgbClr val="666666"/>
              </a:solidFill>
              <a:latin typeface="Calibri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000" y="3240000"/>
            <a:ext cx="4176000" cy="381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Самый красивый фасад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>
              <a:ln>
                <a:noFill/>
              </a:ln>
              <a:solidFill>
                <a:srgbClr val="FF6633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Наименьший бюджет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>
              <a:ln>
                <a:noFill/>
              </a:ln>
              <a:solidFill>
                <a:srgbClr val="FF6633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Сжатые сроки реализации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>
              <a:ln>
                <a:noFill/>
              </a:ln>
              <a:solidFill>
                <a:srgbClr val="FF6633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Импортные материалы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>
              <a:ln>
                <a:noFill/>
              </a:ln>
              <a:solidFill>
                <a:srgbClr val="FF6633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Большой срок гарантии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000" y="1728000"/>
            <a:ext cx="5400000" cy="12063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«КомпактСтрой» выполняет монтаж мокрого фасада любого здания с применением самых качественных материалов и с точным соблюдением технологии.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4C4C4C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880" y="180000"/>
            <a:ext cx="1104120" cy="8852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ая соединительная линия 7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3920" y="6769800"/>
            <a:ext cx="3375360" cy="6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552" y="3995861"/>
            <a:ext cx="1512168" cy="7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Murexin AG">
            <a:hlinkClick r:id="rId6" tooltip="Murexi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552" y="5085277"/>
            <a:ext cx="15240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804252" y="5444665"/>
            <a:ext cx="2304768" cy="92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Weber - Saint-Goba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927" y="6366397"/>
            <a:ext cx="161925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360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4000">
                <a:solidFill>
                  <a:srgbClr val="666666"/>
                </a:solidFill>
                <a:latin typeface="Calibri" pitchFamily="34"/>
              </a:rPr>
              <a:t>Наши партнеры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60000" y="1440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00" y="1800000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" y="3780000"/>
            <a:ext cx="144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000" y="5760000"/>
            <a:ext cx="1440000" cy="14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060000" y="180000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00" y="2762280"/>
            <a:ext cx="1620000" cy="119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595240" y="3156479"/>
            <a:ext cx="1904760" cy="152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680000" y="1747799"/>
            <a:ext cx="1904760" cy="9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40000" y="4860000"/>
            <a:ext cx="190476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0000" y="4320000"/>
            <a:ext cx="2034360" cy="12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000" y="5940000"/>
            <a:ext cx="190476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7020000" y="1620000"/>
            <a:ext cx="250776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00" y="5780520"/>
            <a:ext cx="1800000" cy="123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4935240" y="4140000"/>
            <a:ext cx="1904760" cy="76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5051520" y="4987800"/>
            <a:ext cx="1428480" cy="9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7560000" y="2700000"/>
            <a:ext cx="142848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lum/>
            <a:alphaModFix/>
          </a:blip>
          <a:srcRect/>
          <a:stretch>
            <a:fillRect/>
          </a:stretch>
        </p:blipFill>
        <p:spPr>
          <a:xfrm>
            <a:off x="7020000" y="3897360"/>
            <a:ext cx="2504880" cy="114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7740000" y="4987800"/>
            <a:ext cx="1428480" cy="9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0" y="6120000"/>
            <a:ext cx="216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180000"/>
            <a:ext cx="8765280" cy="90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b="1">
                <a:solidFill>
                  <a:srgbClr val="666666"/>
                </a:solidFill>
              </a:rPr>
              <a:t>О компании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64000" y="1342080"/>
            <a:ext cx="8460000" cy="3697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l"/>
            <a:r>
              <a:rPr lang="de-DE" sz="1500" dirty="0">
                <a:latin typeface="Calibri" pitchFamily="34"/>
              </a:rPr>
              <a:t>ООО «</a:t>
            </a:r>
            <a:r>
              <a:rPr lang="de-DE" sz="1500" dirty="0" err="1">
                <a:latin typeface="Calibri" pitchFamily="34"/>
              </a:rPr>
              <a:t>КомпактСтрой</a:t>
            </a:r>
            <a:r>
              <a:rPr lang="de-DE" sz="1500" dirty="0">
                <a:latin typeface="Calibri" pitchFamily="34"/>
              </a:rPr>
              <a:t>» </a:t>
            </a:r>
            <a:r>
              <a:rPr lang="de-DE" sz="1500" dirty="0" err="1">
                <a:latin typeface="Calibri" pitchFamily="34"/>
              </a:rPr>
              <a:t>профессионально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работает</a:t>
            </a:r>
            <a:r>
              <a:rPr lang="de-DE" sz="1500" dirty="0">
                <a:latin typeface="Calibri" pitchFamily="34"/>
              </a:rPr>
              <a:t>  и </a:t>
            </a:r>
            <a:r>
              <a:rPr lang="de-DE" sz="1500" dirty="0" err="1">
                <a:latin typeface="Calibri" pitchFamily="34"/>
              </a:rPr>
              <a:t>зарабатывает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себе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репутацию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более</a:t>
            </a:r>
            <a:r>
              <a:rPr lang="de-DE" sz="1500" dirty="0">
                <a:latin typeface="Calibri" pitchFamily="34"/>
              </a:rPr>
              <a:t>   10 </a:t>
            </a:r>
            <a:r>
              <a:rPr lang="de-DE" sz="1500" dirty="0" err="1">
                <a:latin typeface="Calibri" pitchFamily="34"/>
              </a:rPr>
              <a:t>лет</a:t>
            </a:r>
            <a:r>
              <a:rPr lang="de-DE" sz="1500" dirty="0">
                <a:latin typeface="Calibri" pitchFamily="34"/>
              </a:rPr>
              <a:t>!</a:t>
            </a:r>
          </a:p>
          <a:p>
            <a:pPr lvl="0" algn="l"/>
            <a:r>
              <a:rPr lang="de-DE" sz="1500" dirty="0" err="1">
                <a:latin typeface="Calibri" pitchFamily="34"/>
              </a:rPr>
              <a:t>Основные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направления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деятельности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компании</a:t>
            </a:r>
            <a:r>
              <a:rPr lang="de-DE" sz="1500" dirty="0">
                <a:latin typeface="Calibri" pitchFamily="34"/>
              </a:rPr>
              <a:t> – </a:t>
            </a:r>
            <a:r>
              <a:rPr lang="de-DE" sz="1500" dirty="0" err="1">
                <a:latin typeface="Calibri" pitchFamily="34"/>
              </a:rPr>
              <a:t>утепление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фасадов</a:t>
            </a:r>
            <a:r>
              <a:rPr lang="de-DE" sz="1500" dirty="0">
                <a:latin typeface="Calibri" pitchFamily="34"/>
              </a:rPr>
              <a:t>, </a:t>
            </a:r>
            <a:r>
              <a:rPr lang="de-DE" sz="1500" dirty="0" err="1">
                <a:latin typeface="Calibri" pitchFamily="34"/>
              </a:rPr>
              <a:t>отделка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фасадов</a:t>
            </a:r>
            <a:r>
              <a:rPr lang="de-DE" sz="1500" dirty="0">
                <a:latin typeface="Calibri" pitchFamily="34"/>
              </a:rPr>
              <a:t> и </a:t>
            </a:r>
            <a:r>
              <a:rPr lang="de-DE" sz="1500" dirty="0" err="1">
                <a:latin typeface="Calibri" pitchFamily="34"/>
              </a:rPr>
              <a:t>ремонт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фасадов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любой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 smtClean="0">
                <a:latin typeface="Calibri" pitchFamily="34"/>
              </a:rPr>
              <a:t>сложности</a:t>
            </a:r>
            <a:r>
              <a:rPr lang="ru-RU" sz="1500" dirty="0" smtClean="0">
                <a:latin typeface="Calibri" pitchFamily="34"/>
              </a:rPr>
              <a:t> включая комплексную поставку материалов.</a:t>
            </a:r>
          </a:p>
          <a:p>
            <a:pPr lvl="0" algn="l"/>
            <a:r>
              <a:rPr lang="de-DE" sz="1500" dirty="0" err="1" smtClean="0">
                <a:latin typeface="Calibri" pitchFamily="34"/>
              </a:rPr>
              <a:t>Мы</a:t>
            </a:r>
            <a:r>
              <a:rPr lang="de-DE" sz="1500" dirty="0" smtClean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успешно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конкурируем</a:t>
            </a:r>
            <a:r>
              <a:rPr lang="de-DE" sz="1500" dirty="0">
                <a:latin typeface="Calibri" pitchFamily="34"/>
              </a:rPr>
              <a:t> с </a:t>
            </a:r>
            <a:r>
              <a:rPr lang="de-DE" sz="1500" dirty="0" err="1">
                <a:latin typeface="Calibri" pitchFamily="34"/>
              </a:rPr>
              <a:t>другими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организациями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универсалами</a:t>
            </a:r>
            <a:r>
              <a:rPr lang="de-DE" sz="1500" dirty="0">
                <a:latin typeface="Calibri" pitchFamily="34"/>
              </a:rPr>
              <a:t>, </a:t>
            </a:r>
            <a:r>
              <a:rPr lang="de-DE" sz="1500" dirty="0" err="1">
                <a:latin typeface="Calibri" pitchFamily="34"/>
              </a:rPr>
              <a:t>которые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нацелены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на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определенные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виды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работ</a:t>
            </a:r>
            <a:r>
              <a:rPr lang="de-DE" sz="1500" dirty="0">
                <a:latin typeface="Calibri" pitchFamily="34"/>
              </a:rPr>
              <a:t>.</a:t>
            </a:r>
          </a:p>
          <a:p>
            <a:pPr lvl="0" algn="l"/>
            <a:r>
              <a:rPr lang="de-DE" sz="1500" dirty="0" err="1">
                <a:latin typeface="Calibri" pitchFamily="34"/>
              </a:rPr>
              <a:t>Наличие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собственной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производственной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базы</a:t>
            </a:r>
            <a:r>
              <a:rPr lang="de-DE" sz="1500" dirty="0">
                <a:latin typeface="Calibri" pitchFamily="34"/>
              </a:rPr>
              <a:t> и </a:t>
            </a:r>
            <a:r>
              <a:rPr lang="de-DE" sz="1500" dirty="0" err="1">
                <a:latin typeface="Calibri" pitchFamily="34"/>
              </a:rPr>
              <a:t>механизмов</a:t>
            </a:r>
            <a:r>
              <a:rPr lang="de-DE" sz="1500" dirty="0">
                <a:latin typeface="Calibri" pitchFamily="34"/>
              </a:rPr>
              <a:t>, </a:t>
            </a:r>
            <a:r>
              <a:rPr lang="de-DE" sz="1500" dirty="0" err="1">
                <a:latin typeface="Calibri" pitchFamily="34"/>
              </a:rPr>
              <a:t>позволяет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нам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выполнять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работы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качественно</a:t>
            </a:r>
            <a:r>
              <a:rPr lang="de-DE" sz="1500" dirty="0">
                <a:latin typeface="Calibri" pitchFamily="34"/>
              </a:rPr>
              <a:t>, в </a:t>
            </a:r>
            <a:r>
              <a:rPr lang="de-DE" sz="1500" dirty="0" err="1">
                <a:latin typeface="Calibri" pitchFamily="34"/>
              </a:rPr>
              <a:t>срок</a:t>
            </a:r>
            <a:r>
              <a:rPr lang="de-DE" sz="1500" dirty="0">
                <a:latin typeface="Calibri" pitchFamily="34"/>
              </a:rPr>
              <a:t> и </a:t>
            </a:r>
            <a:r>
              <a:rPr lang="de-DE" sz="1500" dirty="0" err="1">
                <a:latin typeface="Calibri" pitchFamily="34"/>
              </a:rPr>
              <a:t>по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разумным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ценам</a:t>
            </a:r>
            <a:r>
              <a:rPr lang="de-DE" sz="1500" dirty="0">
                <a:latin typeface="Calibri" pitchFamily="34"/>
              </a:rPr>
              <a:t>!</a:t>
            </a:r>
          </a:p>
          <a:p>
            <a:pPr lvl="0" algn="l"/>
            <a:r>
              <a:rPr lang="de-DE" sz="1500" dirty="0" err="1">
                <a:latin typeface="Calibri" pitchFamily="34"/>
              </a:rPr>
              <a:t>Средняя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стоимость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работ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по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монтажу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системы</a:t>
            </a:r>
            <a:r>
              <a:rPr lang="de-DE" sz="1500" dirty="0">
                <a:latin typeface="Calibri" pitchFamily="34"/>
              </a:rPr>
              <a:t> «</a:t>
            </a:r>
            <a:r>
              <a:rPr lang="de-DE" sz="1500" dirty="0" err="1">
                <a:latin typeface="Calibri" pitchFamily="34"/>
              </a:rPr>
              <a:t>мокрый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фасад</a:t>
            </a:r>
            <a:r>
              <a:rPr lang="de-DE" sz="1500" dirty="0">
                <a:latin typeface="Calibri" pitchFamily="34"/>
              </a:rPr>
              <a:t>» 1000 </a:t>
            </a:r>
            <a:r>
              <a:rPr lang="de-DE" sz="1500" dirty="0" err="1">
                <a:latin typeface="Calibri" pitchFamily="34"/>
              </a:rPr>
              <a:t>рублей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за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кв</a:t>
            </a:r>
            <a:r>
              <a:rPr lang="de-DE" sz="1500" dirty="0">
                <a:latin typeface="Calibri" pitchFamily="34"/>
              </a:rPr>
              <a:t>. м</a:t>
            </a:r>
          </a:p>
          <a:p>
            <a:pPr lvl="0" algn="l"/>
            <a:r>
              <a:rPr lang="de-DE" sz="1500" dirty="0" err="1">
                <a:latin typeface="Calibri" pitchFamily="34"/>
              </a:rPr>
              <a:t>Наши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рабочие</a:t>
            </a:r>
            <a:r>
              <a:rPr lang="de-DE" sz="1500" dirty="0">
                <a:latin typeface="Calibri" pitchFamily="34"/>
              </a:rPr>
              <a:t> —  </a:t>
            </a:r>
            <a:r>
              <a:rPr lang="de-DE" sz="1500" dirty="0" err="1">
                <a:latin typeface="Calibri" pitchFamily="34"/>
              </a:rPr>
              <a:t>настоящие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мастера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своего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дела</a:t>
            </a:r>
            <a:r>
              <a:rPr lang="de-DE" sz="1500" dirty="0">
                <a:latin typeface="Calibri" pitchFamily="34"/>
              </a:rPr>
              <a:t>, </a:t>
            </a:r>
            <a:r>
              <a:rPr lang="de-DE" sz="1500" dirty="0" err="1">
                <a:latin typeface="Calibri" pitchFamily="34"/>
              </a:rPr>
              <a:t>так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как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специализируются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только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на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определенном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виде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работ</a:t>
            </a:r>
            <a:r>
              <a:rPr lang="de-DE" sz="1500" dirty="0">
                <a:latin typeface="Calibri" pitchFamily="34"/>
              </a:rPr>
              <a:t>, </a:t>
            </a:r>
            <a:r>
              <a:rPr lang="de-DE" sz="1500" dirty="0" err="1">
                <a:latin typeface="Calibri" pitchFamily="34"/>
              </a:rPr>
              <a:t>также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наша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компания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постоянно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проводит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курсы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повышения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квалификации</a:t>
            </a:r>
            <a:r>
              <a:rPr lang="de-DE" sz="1500" dirty="0">
                <a:latin typeface="Calibri" pitchFamily="34"/>
              </a:rPr>
              <a:t> и </a:t>
            </a:r>
            <a:r>
              <a:rPr lang="de-DE" sz="1500" dirty="0" err="1">
                <a:latin typeface="Calibri" pitchFamily="34"/>
              </a:rPr>
              <a:t>внедряет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новые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>
                <a:latin typeface="Calibri" pitchFamily="34"/>
              </a:rPr>
              <a:t>решения</a:t>
            </a:r>
            <a:r>
              <a:rPr lang="de-DE" sz="1500" dirty="0">
                <a:latin typeface="Calibri" pitchFamily="34"/>
              </a:rPr>
              <a:t> в </a:t>
            </a:r>
            <a:r>
              <a:rPr lang="de-DE" sz="1500" dirty="0" err="1">
                <a:latin typeface="Calibri" pitchFamily="34"/>
              </a:rPr>
              <a:t>фасадные</a:t>
            </a:r>
            <a:r>
              <a:rPr lang="de-DE" sz="1500" dirty="0">
                <a:latin typeface="Calibri" pitchFamily="34"/>
              </a:rPr>
              <a:t> </a:t>
            </a:r>
            <a:r>
              <a:rPr lang="de-DE" sz="1500" dirty="0" err="1" smtClean="0">
                <a:latin typeface="Calibri" pitchFamily="34"/>
              </a:rPr>
              <a:t>технологии</a:t>
            </a:r>
            <a:r>
              <a:rPr lang="de-DE" sz="1500" dirty="0">
                <a:latin typeface="Calibri" pitchFamily="34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0000" y="684000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ая соединительная линия 4"/>
          <p:cNvSpPr/>
          <p:nvPr/>
        </p:nvSpPr>
        <p:spPr>
          <a:xfrm>
            <a:off x="360000" y="122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5220000"/>
            <a:ext cx="1008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 amt="50000"/>
          </a:blip>
          <a:srcRect/>
          <a:stretch>
            <a:fillRect/>
          </a:stretch>
        </p:blipFill>
        <p:spPr>
          <a:xfrm>
            <a:off x="0" y="1440000"/>
            <a:ext cx="100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260000" y="180000"/>
            <a:ext cx="8640000" cy="108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400" b="1">
                <a:solidFill>
                  <a:srgbClr val="666666"/>
                </a:solidFill>
                <a:latin typeface="Calibri" pitchFamily="34"/>
              </a:rPr>
              <a:t>Реализация проектов по монтажу наружного утепления фасадов с тонким штукатурным слоем</a:t>
            </a: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60000" y="1440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5880" y="18000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24640" y="676980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00000" y="4320000"/>
            <a:ext cx="2991960" cy="2813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0000" y="2340000"/>
            <a:ext cx="3780000" cy="2657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     </a:t>
            </a:r>
            <a:r>
              <a:rPr lang="de-DE" sz="2800" b="1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Утепление фасадов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solidFill>
                <a:srgbClr val="FF6633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    </a:t>
            </a:r>
            <a:r>
              <a:rPr lang="de-DE" sz="2800" b="1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Теплоизоляция стен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solidFill>
                <a:srgbClr val="FF6633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           </a:t>
            </a:r>
            <a:r>
              <a:rPr lang="de-DE" sz="2800" b="1" i="0" u="none" strike="noStrike" kern="1200">
                <a:ln>
                  <a:noFill/>
                </a:ln>
                <a:solidFill>
                  <a:srgbClr val="FF66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Andale Sans UI" pitchFamily="2"/>
                <a:cs typeface="Tahoma" pitchFamily="2"/>
              </a:rPr>
              <a:t>Утепление дома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880" y="18000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64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42000" y="1422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400" y="1659599"/>
            <a:ext cx="288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40000" y="335988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здания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Частный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дом</a:t>
            </a:r>
            <a:endParaRPr lang="de-DE" sz="1400" b="0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площадью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420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кв.м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системе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«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Мокрый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»,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осуществлена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Клей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для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утеплителя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армирующий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силикатная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краска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тонкослойная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финишный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минераловатный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Izovol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100мм.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Установка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рамных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лесов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армируещего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откосов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откосов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грунтование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элементов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из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пенополистирола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цокольного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камня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5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недель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(c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учетом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2000" y="359280"/>
            <a:ext cx="4608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Лесной городок, д. Осоргино, ул. Лесная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420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000" y="4320000"/>
            <a:ext cx="288000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3999" y="1655999"/>
            <a:ext cx="2015999" cy="1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4000" y="1656360"/>
            <a:ext cx="2015999" cy="1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999" y="1655999"/>
            <a:ext cx="2103120" cy="158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40000" y="345600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 здания: 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Частный дом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Фасад площадью 370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Монтаж фасада по системе «Мокрый фасад», осуществлена поставка материала.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Клей для утеплителя Baumit ProContact, Baumit StarContact, армирующий слой Baumit StarContact, грунтовка: Baumit UniPrimer, тонкослойная штукатурка МультиКонтакт МС 55 W Baumit MultiContact MC 55 W,  силикатная краска: Baumit SilikatColor, финишный слой: Baumit SilikatTop, минераловатный утеплитель Izovol 100мм, ПСБ С-25Ф 100мм.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 работы: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Установка рамных лесов, утепление фасада, нанесение армируещего слоя, утепление, обработка и откраска откосов, грунтование, монтаж и обработка декоративных элементов из пенополистирола, нанесение декоративной штукатурки, монтаж декоративного камня.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4 недели (c учетом поставки материала).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488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12000" y="359280"/>
            <a:ext cx="4608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Лесной городок, д. Осоргино, ул. Березовая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370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5240" y="1655999"/>
            <a:ext cx="2588760" cy="16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88000" y="4320000"/>
            <a:ext cx="2880000" cy="24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6000" y="1655999"/>
            <a:ext cx="2520000" cy="16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89679" y="348912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здания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Коттедж</a:t>
            </a:r>
            <a:endParaRPr lang="de-DE" sz="1400" b="0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площадью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280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кв.м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системе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«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Мокрый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»,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осуществлена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Клей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для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утеплителя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армирующий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силикатная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краска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финишный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минераловатный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Izovol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50мм.,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цокольные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теплоизоляционные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плиты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50мм..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Установка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рамных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лесов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армируещего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откосов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грунтование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элементов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из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пенополистирола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цокольного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камня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4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недели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(c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учетом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4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4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86920" y="1659240"/>
            <a:ext cx="286812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Подольский р-н, д. Потапово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280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999" y="1655999"/>
            <a:ext cx="2184480" cy="161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8200" y="1695960"/>
            <a:ext cx="210780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7520" y="1800000"/>
            <a:ext cx="1824479" cy="146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287280" y="4392000"/>
            <a:ext cx="288072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27400" y="3287520"/>
            <a:ext cx="6132600" cy="3552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здания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Загородный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дом</a:t>
            </a:r>
            <a:endParaRPr lang="de-DE" sz="1400" b="0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площадью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460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кв.м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системе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«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Мокрый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»,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осуществлена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Клей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для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утеплителя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армирующий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</a:t>
            </a:r>
            <a:r>
              <a:rPr lang="ru-RU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тонкослойная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силикатная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краска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финишный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минераловатный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Izovol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100мм.,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цокольные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теплоизоляционные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плиты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100мм..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Установка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рамных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лесов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армирующего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откосов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грунтование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элементов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из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пенополистирола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устройство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мозаичного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пано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цокольного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камня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7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недель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(c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учетом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4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4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75040" y="1659240"/>
            <a:ext cx="2880000" cy="25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000" y="4464000"/>
            <a:ext cx="288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Солнечногорский р-н, д. Никольское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460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8000" y="1593719"/>
            <a:ext cx="2300760" cy="17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3399" y="1574280"/>
            <a:ext cx="244800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400" y="352800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 здания: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Коттедж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Фасад площадью 290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 работ: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Монтаж фасада по системе «Мокрый фасад», осуществлена поставка материала.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Клей для утеплителя Baumit ProContact, Baumit StarContact, армирующий слой Baumit ProContact, грунтовка: Baumit UniPrimer, силикатная краска: Baumit SilikatColor, финишный слой: Baumit SilikatTop, минераловатный утеплитель Izovol 100мм., цокольные теплоизоляционные плиты 100мм.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Монтажные работы: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Установка рамных лесов, утепление фасада, нанесение армирующего слоя, утепление, обработка и откраска откосов, грунтование, нанесение декоративной штукатурки, монтаж цокольного камня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Cроки: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3 недели (c учетом поставки материала).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000" y="4104000"/>
            <a:ext cx="288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Щелковское ш., кп. «Лосиный Парк 1»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290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3440" y="1728000"/>
            <a:ext cx="201276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88000" y="1724400"/>
            <a:ext cx="2880000" cy="21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6000" y="1728000"/>
            <a:ext cx="2229839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2000" y="1718280"/>
            <a:ext cx="1872000" cy="152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0" y="180360"/>
            <a:ext cx="1104120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4280" y="6770160"/>
            <a:ext cx="3375360" cy="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324000" y="1404000"/>
            <a:ext cx="9360000" cy="0"/>
          </a:xfrm>
          <a:prstGeom prst="line">
            <a:avLst/>
          </a:prstGeom>
          <a:noFill/>
          <a:ln w="36000">
            <a:solidFill>
              <a:srgbClr val="FF6633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400" y="3240000"/>
            <a:ext cx="6132600" cy="3422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Тип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здания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Коттедж</a:t>
            </a:r>
            <a:endParaRPr lang="de-DE" sz="1400" b="0" i="0" u="none" strike="noStrike" kern="1200" dirty="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Объем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площадью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350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кв.м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Вид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системе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«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Мокрый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»,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осуществлена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Клей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для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утеплителя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армирующий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тонкослойная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силикатная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краска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финишный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слой</a:t>
            </a:r>
            <a:r>
              <a:rPr lang="de-DE" sz="14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минераловатный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утеплитель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Izovol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100мм.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Монтажные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работы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Установка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рамных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лесов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фасада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армируещего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слоя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утепление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и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откосов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грунтование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изготовление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обработка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откраска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декоративных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элементов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из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пенополистирола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нанесение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декоративной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штукатурки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монтаж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цокольного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камня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Cроки</a:t>
            </a:r>
            <a:r>
              <a:rPr lang="de-DE" sz="1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: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6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недель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(c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учетом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поставки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материала</a:t>
            </a:r>
            <a:r>
              <a:rPr lang="de-DE" sz="1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ndale Sans UI" pitchFamily="2"/>
                <a:cs typeface="Tahoma" pitchFamily="2"/>
              </a:rPr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0000" y="1655999"/>
            <a:ext cx="2304000" cy="15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80000" y="359280"/>
            <a:ext cx="5040000" cy="864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Calibri" pitchFamily="34"/>
                <a:ea typeface="Andale Sans UI" pitchFamily="2"/>
                <a:cs typeface="Tahoma" pitchFamily="2"/>
              </a:rPr>
              <a:t>Тульская обл., Заокский р-н., д. Яковлево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6633"/>
                </a:solidFill>
                <a:latin typeface="Calibri" pitchFamily="34"/>
                <a:ea typeface="Andale Sans UI" pitchFamily="2"/>
                <a:cs typeface="Tahoma" pitchFamily="2"/>
              </a:rPr>
              <a:t>Фасад площадью 350 кв.м.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Calibri" pitchFamily="34"/>
              <a:ea typeface="Andale Sans UI" pitchFamily="2"/>
              <a:cs typeface="Tahoma" pitchFamily="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0" y="4319640"/>
            <a:ext cx="2876760" cy="244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0" y="1705680"/>
            <a:ext cx="2849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0600" y="1655999"/>
            <a:ext cx="2448000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1338</Words>
  <Application>Microsoft Office PowerPoint</Application>
  <PresentationFormat>Произвольный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Microsoft YaHei</vt:lpstr>
      <vt:lpstr>Andale Sans UI</vt:lpstr>
      <vt:lpstr>Arial</vt:lpstr>
      <vt:lpstr>Calibri</vt:lpstr>
      <vt:lpstr>Mangal</vt:lpstr>
      <vt:lpstr>StarSymbol</vt:lpstr>
      <vt:lpstr>Tahoma</vt:lpstr>
      <vt:lpstr>Times New Roman</vt:lpstr>
      <vt:lpstr>Default</vt:lpstr>
      <vt:lpstr>Обычный</vt:lpstr>
      <vt:lpstr>Презентация PowerPoint</vt:lpstr>
      <vt:lpstr>О компании</vt:lpstr>
      <vt:lpstr>Реализация проектов по монтажу наружного утепления фасадов с тонким штукатурным слоем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«КомпактСтрой»?</vt:lpstr>
      <vt:lpstr>Наши партнеры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SmartStar</cp:lastModifiedBy>
  <cp:revision>76</cp:revision>
  <dcterms:created xsi:type="dcterms:W3CDTF">2009-04-16T11:32:32Z</dcterms:created>
  <dcterms:modified xsi:type="dcterms:W3CDTF">2016-07-09T11:55:10Z</dcterms:modified>
</cp:coreProperties>
</file>